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FE6A2-AD01-B292-6B58-902EBC9EA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9BDB68-442B-0971-D6D1-26A0FEDBB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BB8AB1-743C-857B-7697-7147DA8E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D5161C-56D4-405E-E02F-99B9C67B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9C5745-3912-7E31-1B2C-6CC1BA25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15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EAC14-763A-2F3B-8984-E15827A6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AC3AF8-2724-4551-5295-280D5C4DF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7DC25F-E685-9014-9B36-54FCA58E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69ABD8-3D81-CB59-2E8D-BDD42A26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4461F0-C018-1061-4885-5F7B2F00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603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F52FB3-71D2-D95E-AFEB-AEECCC11F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938DCA-5222-6532-BD62-562B7079C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61B5FE-2FF5-AE5D-2CC1-2910DA7C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E53486-C511-694B-D353-7E079030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A1565A-877E-720E-D338-5796C313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48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8CD79-1853-BBFE-185B-7496E082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6EFFD6-8ABD-DC2B-8DD3-CEE692386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B60ECF-9908-C3E2-1C49-737FB51C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A5FAC-3EBE-4477-F155-E5095E38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36C91D-5D5A-6908-2221-4B99F970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584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41156-7DC9-02CD-7D1F-A11B42B3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C94B3-77D6-8AEC-2061-3D360E4C0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7F0DCC-850E-5BDE-B16E-547BF628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73F139-CDBE-EC5E-AB53-B4108DC6A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6B2CE9-CD62-EE76-DB86-CCEB803C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292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86DF9-C666-9E50-493C-3593CB70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ED356B-AF5E-86CB-2D16-BCC6CB4BB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722667-5F86-7F96-462B-197623A2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56F94B-4A69-0710-3E41-7C79E61C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88732C-E972-40A9-DFD8-BBA3866D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179501-0076-F9A9-F71E-EAC3A250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445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1D62-9843-FCF9-CFA4-9AE922BD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1471EB-908B-117C-F707-1945132B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DB9FFB-FC5F-E551-EB5B-FDC780F22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7CA935-E169-3690-9624-EECB3D33B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BA1682-D09E-07C5-06A7-ED6E8DD20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8EB822A-5BCA-B595-1064-21DDFA15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7D8D3D-9BDE-E360-4A7E-127515A5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FCAA96-ED40-9FCB-D71A-49420E94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112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CDB80-ED71-C21B-7D2D-084A7F0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EC1B75-2F71-5FA1-33B7-FC5A708D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6AE072-2B2E-0575-6ADF-B015A2B4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F2E59B-AEC8-D0D4-11C7-99292F1C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421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A1338C-F039-7F8D-3444-0F65E60A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3E0723-5820-99FC-9F21-DB112BEF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AE908A-7813-F873-D279-921B28A0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682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21A22-8F0E-7683-821C-3246546B4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2FC2C1-7B9E-B65D-D719-E55B70A5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E9B2D-EC7F-A5FF-B98B-0613D90B1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608F01-0E23-4665-8639-ED60E6B2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85417A-B9AF-CF1F-113E-62C8DA31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5EDA2E-2F27-CF86-204D-D60E5703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098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1B8C8-AACA-3762-1D64-06F1201D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69C07F8-587A-2F7A-16CB-C40365D84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80C0AC-F2B5-E7C3-70C9-7ED47681B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492650-D3B9-617A-ACBB-17C1F54C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12A574-38C6-8AED-192C-7EE5BD6C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F04FF4-5A15-D1C6-F5D4-AB932E9B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277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7EC44A-7312-0AEB-0322-46DDAF2D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E642F0-C4AD-3953-E9C1-44369FAEB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67E088-A1AF-D6E6-760F-6580EDB19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76ED-1E6B-44DD-A451-106724AA4514}" type="datetimeFigureOut">
              <a:rPr lang="de-CH" smtClean="0"/>
              <a:t>18.07.2023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F2BD5F-1765-ABFD-3C0B-080B2F2FD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BF7386-0BD2-325C-3380-AA3B9CA33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E204E-47C4-45E4-B6A2-07375889A62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63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hyperlink" Target="https://de.wikipedia.org/wiki/Bayern" TargetMode="External"/><Relationship Id="rId21" Type="http://schemas.openxmlformats.org/officeDocument/2006/relationships/hyperlink" Target="https://de.wikipedia.org/wiki/Schweiz" TargetMode="External"/><Relationship Id="rId42" Type="http://schemas.openxmlformats.org/officeDocument/2006/relationships/hyperlink" Target="https://de.wikipedia.org/wiki/Radolfzeller_Aach" TargetMode="External"/><Relationship Id="rId47" Type="http://schemas.openxmlformats.org/officeDocument/2006/relationships/hyperlink" Target="https://de.wikipedia.org/wiki/Werd_(Bodensee)" TargetMode="External"/><Relationship Id="rId63" Type="http://schemas.openxmlformats.org/officeDocument/2006/relationships/hyperlink" Target="https://de.wikipedia.org/wiki/Allensbach" TargetMode="External"/><Relationship Id="rId68" Type="http://schemas.openxmlformats.org/officeDocument/2006/relationships/hyperlink" Target="https://de.wikipedia.org/wiki/Mittlere_Tiefe" TargetMode="External"/><Relationship Id="rId7" Type="http://schemas.openxmlformats.org/officeDocument/2006/relationships/hyperlink" Target="https://de.wikipedia.org/wiki/Obersee_(Bodensee)" TargetMode="External"/><Relationship Id="rId2" Type="http://schemas.openxmlformats.org/officeDocument/2006/relationships/hyperlink" Target="https://de.wikipedia.org/wiki/Binnengew%C3%A4sser" TargetMode="External"/><Relationship Id="rId16" Type="http://schemas.openxmlformats.org/officeDocument/2006/relationships/hyperlink" Target="https://de.wikipedia.org/wiki/Alpenvorland" TargetMode="External"/><Relationship Id="rId29" Type="http://schemas.openxmlformats.org/officeDocument/2006/relationships/hyperlink" Target="https://de.wikipedia.org/wiki/Kanton_Thurgau" TargetMode="External"/><Relationship Id="rId11" Type="http://schemas.openxmlformats.org/officeDocument/2006/relationships/hyperlink" Target="https://de.wikipedia.org/wiki/Rheinsee" TargetMode="External"/><Relationship Id="rId24" Type="http://schemas.openxmlformats.org/officeDocument/2006/relationships/hyperlink" Target="https://de.wikipedia.org/wiki/Bodensee#cite_note-2" TargetMode="External"/><Relationship Id="rId32" Type="http://schemas.openxmlformats.org/officeDocument/2006/relationships/hyperlink" Target="https://de.wikipedia.org/wiki/Goldach_(Fluss)" TargetMode="External"/><Relationship Id="rId37" Type="http://schemas.openxmlformats.org/officeDocument/2006/relationships/hyperlink" Target="https://de.wikipedia.org/wiki/Schussen" TargetMode="External"/><Relationship Id="rId40" Type="http://schemas.openxmlformats.org/officeDocument/2006/relationships/hyperlink" Target="https://de.wikipedia.org/wiki/Bregenzer_Ach" TargetMode="External"/><Relationship Id="rId45" Type="http://schemas.openxmlformats.org/officeDocument/2006/relationships/hyperlink" Target="https://de.wikipedia.org/wiki/Reichenau_(Insel)" TargetMode="External"/><Relationship Id="rId53" Type="http://schemas.openxmlformats.org/officeDocument/2006/relationships/hyperlink" Target="https://de.wikipedia.org/wiki/Romanshorn" TargetMode="External"/><Relationship Id="rId58" Type="http://schemas.openxmlformats.org/officeDocument/2006/relationships/hyperlink" Target="https://de.wikipedia.org/wiki/Friedrichshafen" TargetMode="External"/><Relationship Id="rId66" Type="http://schemas.openxmlformats.org/officeDocument/2006/relationships/hyperlink" Target="https://de.wikipedia.org/wiki/Bodman-Ludwigshafen" TargetMode="External"/><Relationship Id="rId5" Type="http://schemas.openxmlformats.org/officeDocument/2006/relationships/hyperlink" Target="https://de.wikipedia.org/wiki/Fluss" TargetMode="External"/><Relationship Id="rId61" Type="http://schemas.openxmlformats.org/officeDocument/2006/relationships/hyperlink" Target="https://de.wikipedia.org/wiki/Stein_am_Rhein" TargetMode="External"/><Relationship Id="rId19" Type="http://schemas.openxmlformats.org/officeDocument/2006/relationships/hyperlink" Target="https://de.wikipedia.org/wiki/Deutschland" TargetMode="External"/><Relationship Id="rId14" Type="http://schemas.openxmlformats.org/officeDocument/2006/relationships/hyperlink" Target="https://de.wikipedia.org/wiki/Markelfinger_Winkel" TargetMode="External"/><Relationship Id="rId22" Type="http://schemas.openxmlformats.org/officeDocument/2006/relationships/hyperlink" Target="https://de.wikipedia.org/wiki/Gew%C3%A4sserkennzahl_(Deutschland)" TargetMode="External"/><Relationship Id="rId27" Type="http://schemas.openxmlformats.org/officeDocument/2006/relationships/hyperlink" Target="https://de.wikipedia.org/wiki/Vorarlberg" TargetMode="External"/><Relationship Id="rId30" Type="http://schemas.openxmlformats.org/officeDocument/2006/relationships/hyperlink" Target="https://de.wikipedia.org/wiki/Kanton_Schaffhausen" TargetMode="External"/><Relationship Id="rId35" Type="http://schemas.openxmlformats.org/officeDocument/2006/relationships/hyperlink" Target="https://de.wikipedia.org/wiki/Linzer_Aach" TargetMode="External"/><Relationship Id="rId43" Type="http://schemas.openxmlformats.org/officeDocument/2006/relationships/hyperlink" Target="https://de.wikipedia.org/wiki/Lindau_(Insel)" TargetMode="External"/><Relationship Id="rId48" Type="http://schemas.openxmlformats.org/officeDocument/2006/relationships/hyperlink" Target="https://de.wikipedia.org/wiki/Bregenz" TargetMode="External"/><Relationship Id="rId56" Type="http://schemas.openxmlformats.org/officeDocument/2006/relationships/hyperlink" Target="https://de.wikipedia.org/wiki/%C3%9Cberlingen" TargetMode="External"/><Relationship Id="rId64" Type="http://schemas.openxmlformats.org/officeDocument/2006/relationships/hyperlink" Target="https://de.wikipedia.org/wiki/H%C3%B6he_%C3%BCber_dem_Meeresspiegel" TargetMode="External"/><Relationship Id="rId69" Type="http://schemas.openxmlformats.org/officeDocument/2006/relationships/hyperlink" Target="https://de.wikipedia.org/wiki/Einzugsgebiet" TargetMode="External"/><Relationship Id="rId8" Type="http://schemas.openxmlformats.org/officeDocument/2006/relationships/hyperlink" Target="https://de.wikipedia.org/wiki/%C3%9Cberlinger_See" TargetMode="External"/><Relationship Id="rId51" Type="http://schemas.openxmlformats.org/officeDocument/2006/relationships/hyperlink" Target="https://de.wikipedia.org/wiki/Rorschach" TargetMode="External"/><Relationship Id="rId3" Type="http://schemas.openxmlformats.org/officeDocument/2006/relationships/hyperlink" Target="https://de.wikipedia.org/wiki/Mitteleuropa" TargetMode="External"/><Relationship Id="rId12" Type="http://schemas.openxmlformats.org/officeDocument/2006/relationships/hyperlink" Target="https://de.wikipedia.org/wiki/Zeller_See_(Bodensee)" TargetMode="External"/><Relationship Id="rId17" Type="http://schemas.openxmlformats.org/officeDocument/2006/relationships/hyperlink" Target="https://de.wikipedia.org/wiki/Alpenrhein" TargetMode="External"/><Relationship Id="rId25" Type="http://schemas.openxmlformats.org/officeDocument/2006/relationships/hyperlink" Target="https://de.wikipedia.org/wiki/Baden-W%C3%BCrttemberg" TargetMode="External"/><Relationship Id="rId33" Type="http://schemas.openxmlformats.org/officeDocument/2006/relationships/hyperlink" Target="https://de.wikipedia.org/wiki/Steinach_(Bodensee)" TargetMode="External"/><Relationship Id="rId38" Type="http://schemas.openxmlformats.org/officeDocument/2006/relationships/hyperlink" Target="https://de.wikipedia.org/wiki/Argen" TargetMode="External"/><Relationship Id="rId46" Type="http://schemas.openxmlformats.org/officeDocument/2006/relationships/hyperlink" Target="https://de.wikipedia.org/wiki/Dominikanerinsel" TargetMode="External"/><Relationship Id="rId59" Type="http://schemas.openxmlformats.org/officeDocument/2006/relationships/hyperlink" Target="https://de.wikipedia.org/wiki/Lindau_(Bodensee)" TargetMode="External"/><Relationship Id="rId67" Type="http://schemas.openxmlformats.org/officeDocument/2006/relationships/hyperlink" Target="https://de.wikipedia.org/wiki/Bodensee#cite_note-4" TargetMode="External"/><Relationship Id="rId20" Type="http://schemas.openxmlformats.org/officeDocument/2006/relationships/hyperlink" Target="https://de.wikipedia.org/wiki/%C3%96sterreich" TargetMode="External"/><Relationship Id="rId41" Type="http://schemas.openxmlformats.org/officeDocument/2006/relationships/hyperlink" Target="https://de.wikipedia.org/wiki/Dornbirner_Ach" TargetMode="External"/><Relationship Id="rId54" Type="http://schemas.openxmlformats.org/officeDocument/2006/relationships/hyperlink" Target="https://de.wikipedia.org/wiki/Kreuzlingen" TargetMode="External"/><Relationship Id="rId62" Type="http://schemas.openxmlformats.org/officeDocument/2006/relationships/hyperlink" Target="https://de.wikipedia.org/wiki/Radolfzell_am_Bodensee" TargetMode="External"/><Relationship Id="rId70" Type="http://schemas.openxmlformats.org/officeDocument/2006/relationships/hyperlink" Target="https://de.wikipedia.org/wiki/Bodensee#cite_note-VPK1989-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Rhein" TargetMode="External"/><Relationship Id="rId15" Type="http://schemas.openxmlformats.org/officeDocument/2006/relationships/hyperlink" Target="https://de.wikipedia.org/wiki/Bodenseebecken" TargetMode="External"/><Relationship Id="rId23" Type="http://schemas.openxmlformats.org/officeDocument/2006/relationships/hyperlink" Target="https://de.wikipedia.org/wiki/Bodensee#cite_note-1" TargetMode="External"/><Relationship Id="rId28" Type="http://schemas.openxmlformats.org/officeDocument/2006/relationships/hyperlink" Target="https://de.wikipedia.org/wiki/Kanton_St._Gallen" TargetMode="External"/><Relationship Id="rId36" Type="http://schemas.openxmlformats.org/officeDocument/2006/relationships/hyperlink" Target="https://de.wikipedia.org/wiki/Rotach_(Bodensee)" TargetMode="External"/><Relationship Id="rId49" Type="http://schemas.openxmlformats.org/officeDocument/2006/relationships/hyperlink" Target="https://de.wikipedia.org/wiki/Hard" TargetMode="External"/><Relationship Id="rId57" Type="http://schemas.openxmlformats.org/officeDocument/2006/relationships/hyperlink" Target="https://de.wikipedia.org/wiki/Meersburg" TargetMode="External"/><Relationship Id="rId10" Type="http://schemas.openxmlformats.org/officeDocument/2006/relationships/hyperlink" Target="https://de.wikipedia.org/wiki/Untersee_(Bodensee)" TargetMode="External"/><Relationship Id="rId31" Type="http://schemas.openxmlformats.org/officeDocument/2006/relationships/hyperlink" Target="https://de.wikipedia.org/wiki/Alter_Rhein_(Fu%C3%9Facher_Durchstich)" TargetMode="External"/><Relationship Id="rId44" Type="http://schemas.openxmlformats.org/officeDocument/2006/relationships/hyperlink" Target="https://de.wikipedia.org/wiki/Mainau" TargetMode="External"/><Relationship Id="rId52" Type="http://schemas.openxmlformats.org/officeDocument/2006/relationships/hyperlink" Target="https://de.wikipedia.org/wiki/Arbon" TargetMode="External"/><Relationship Id="rId60" Type="http://schemas.openxmlformats.org/officeDocument/2006/relationships/hyperlink" Target="https://de.wikipedia.org/wiki/Steckborn" TargetMode="External"/><Relationship Id="rId65" Type="http://schemas.openxmlformats.org/officeDocument/2006/relationships/hyperlink" Target="https://de.wikipedia.org/wiki/Bodensee#cite_note-IGKB-3" TargetMode="External"/><Relationship Id="rId4" Type="http://schemas.openxmlformats.org/officeDocument/2006/relationships/hyperlink" Target="https://de.wikipedia.org/wiki/See" TargetMode="External"/><Relationship Id="rId9" Type="http://schemas.openxmlformats.org/officeDocument/2006/relationships/hyperlink" Target="https://de.wikipedia.org/wiki/Seerhein" TargetMode="External"/><Relationship Id="rId13" Type="http://schemas.openxmlformats.org/officeDocument/2006/relationships/hyperlink" Target="https://de.wikipedia.org/wiki/Gnadensee" TargetMode="External"/><Relationship Id="rId18" Type="http://schemas.openxmlformats.org/officeDocument/2006/relationships/hyperlink" Target="https://de.wikipedia.org/wiki/Hochrhein" TargetMode="External"/><Relationship Id="rId39" Type="http://schemas.openxmlformats.org/officeDocument/2006/relationships/hyperlink" Target="https://de.wikipedia.org/wiki/Leiblach" TargetMode="External"/><Relationship Id="rId34" Type="http://schemas.openxmlformats.org/officeDocument/2006/relationships/hyperlink" Target="https://de.wikipedia.org/wiki/Stockacher_Aach" TargetMode="External"/><Relationship Id="rId50" Type="http://schemas.openxmlformats.org/officeDocument/2006/relationships/hyperlink" Target="https://de.wikipedia.org/wiki/H%C3%B6chst_(Vorarlberg)" TargetMode="External"/><Relationship Id="rId55" Type="http://schemas.openxmlformats.org/officeDocument/2006/relationships/hyperlink" Target="https://de.wikipedia.org/wiki/Konstan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Mittelland-Route_(Schweiz)" TargetMode="External"/><Relationship Id="rId13" Type="http://schemas.openxmlformats.org/officeDocument/2006/relationships/hyperlink" Target="https://de.wikipedia.org/wiki/Nordsee" TargetMode="External"/><Relationship Id="rId18" Type="http://schemas.openxmlformats.org/officeDocument/2006/relationships/hyperlink" Target="https://de.wikipedia.org/wiki/Bodensee-Radweg#Sehensw%C3%BCrdigkeiten" TargetMode="External"/><Relationship Id="rId26" Type="http://schemas.openxmlformats.org/officeDocument/2006/relationships/hyperlink" Target="https://de.wikipedia.org/wiki/Bodensee-Radweg#Sehensw%C3%BCrdigkeiten_5" TargetMode="External"/><Relationship Id="rId3" Type="http://schemas.openxmlformats.org/officeDocument/2006/relationships/hyperlink" Target="https://de.wikipedia.org/wiki/Fernradweg" TargetMode="External"/><Relationship Id="rId21" Type="http://schemas.openxmlformats.org/officeDocument/2006/relationships/hyperlink" Target="https://de.wikipedia.org/wiki/Bodensee-Radweg#Konstanz_%E2%86%92_%C3%9Cberlingen,_40_km" TargetMode="External"/><Relationship Id="rId7" Type="http://schemas.openxmlformats.org/officeDocument/2006/relationships/hyperlink" Target="https://de.wikipedia.org/wiki/Seen-Route" TargetMode="External"/><Relationship Id="rId12" Type="http://schemas.openxmlformats.org/officeDocument/2006/relationships/hyperlink" Target="https://de.wikipedia.org/wiki/Alpenrhein" TargetMode="External"/><Relationship Id="rId17" Type="http://schemas.openxmlformats.org/officeDocument/2006/relationships/hyperlink" Target="https://de.wikipedia.org/wiki/Bodensee-Radweg#Konstanz_%E2%86%92_Steckborn_%E2%86%92_Stein_am_Rhein,_29_km" TargetMode="External"/><Relationship Id="rId25" Type="http://schemas.openxmlformats.org/officeDocument/2006/relationships/hyperlink" Target="https://de.wikipedia.org/wiki/Bodensee-Radweg#Friedrichshafen_%E2%86%92_Bregenz,_33_km" TargetMode="External"/><Relationship Id="rId2" Type="http://schemas.openxmlformats.org/officeDocument/2006/relationships/hyperlink" Target="https://de.wikipedia.org/wiki/Bodensee-Radweg" TargetMode="External"/><Relationship Id="rId16" Type="http://schemas.openxmlformats.org/officeDocument/2006/relationships/hyperlink" Target="https://de.wikipedia.org/wiki/Oberschwaben" TargetMode="External"/><Relationship Id="rId20" Type="http://schemas.openxmlformats.org/officeDocument/2006/relationships/hyperlink" Target="https://de.wikipedia.org/wiki/Bodensee-Radweg#Sehensw%C3%BCrdigkeiten_2" TargetMode="External"/><Relationship Id="rId29" Type="http://schemas.openxmlformats.org/officeDocument/2006/relationships/hyperlink" Target="https://de.wikipedia.org/wiki/Bodensee-Radweg#Rorschach_%E2%86%92_Konstanz,_40_k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Schw%C3%A4bische-Alb-Radweg" TargetMode="External"/><Relationship Id="rId11" Type="http://schemas.openxmlformats.org/officeDocument/2006/relationships/hyperlink" Target="https://de.wikipedia.org/wiki/Rheinradweg" TargetMode="External"/><Relationship Id="rId24" Type="http://schemas.openxmlformats.org/officeDocument/2006/relationships/hyperlink" Target="https://de.wikipedia.org/wiki/Bodensee-Radweg#Sehensw%C3%BCrdigkeiten_4" TargetMode="External"/><Relationship Id="rId32" Type="http://schemas.openxmlformats.org/officeDocument/2006/relationships/hyperlink" Target="https://www.google.com/" TargetMode="External"/><Relationship Id="rId5" Type="http://schemas.openxmlformats.org/officeDocument/2006/relationships/hyperlink" Target="https://de.wikipedia.org/wiki/Heidelberg-Schwarzwald-Bodensee-Radweg" TargetMode="External"/><Relationship Id="rId15" Type="http://schemas.openxmlformats.org/officeDocument/2006/relationships/hyperlink" Target="https://de.wikipedia.org/wiki/Oberschw%C3%A4bische_Barockstra%C3%9Fe" TargetMode="External"/><Relationship Id="rId23" Type="http://schemas.openxmlformats.org/officeDocument/2006/relationships/hyperlink" Target="https://de.wikipedia.org/wiki/Bodensee-Radweg#%C3%9Cberlingen_%E2%86%92_Friedrichshafen,_31_km" TargetMode="External"/><Relationship Id="rId28" Type="http://schemas.openxmlformats.org/officeDocument/2006/relationships/hyperlink" Target="https://de.wikipedia.org/wiki/Bodensee-Radweg#Sehensw%C3%BCrdigkeiten_6" TargetMode="External"/><Relationship Id="rId10" Type="http://schemas.openxmlformats.org/officeDocument/2006/relationships/hyperlink" Target="https://de.wikipedia.org/wiki/S%C3%BCdbayern" TargetMode="External"/><Relationship Id="rId19" Type="http://schemas.openxmlformats.org/officeDocument/2006/relationships/hyperlink" Target="https://de.wikipedia.org/wiki/Bodensee-Radweg#Stein_am_Rhein_%E2%86%92_Radolfzell_%E2%86%92_Konstanz,_43_km" TargetMode="External"/><Relationship Id="rId31" Type="http://schemas.openxmlformats.org/officeDocument/2006/relationships/image" Target="../media/image3.png"/><Relationship Id="rId4" Type="http://schemas.openxmlformats.org/officeDocument/2006/relationships/hyperlink" Target="https://de.wikipedia.org/wiki/Hohenzollern-Radweg" TargetMode="External"/><Relationship Id="rId9" Type="http://schemas.openxmlformats.org/officeDocument/2006/relationships/hyperlink" Target="https://de.wikipedia.org/wiki/Bodensee-K%C3%B6nigssee-Radweg" TargetMode="External"/><Relationship Id="rId14" Type="http://schemas.openxmlformats.org/officeDocument/2006/relationships/hyperlink" Target="https://de.wikipedia.org/wiki/Radwanderweg_Donau-Bodensee" TargetMode="External"/><Relationship Id="rId22" Type="http://schemas.openxmlformats.org/officeDocument/2006/relationships/hyperlink" Target="https://de.wikipedia.org/wiki/Bodensee-Radweg#Sehensw%C3%BCrdigkeiten_3" TargetMode="External"/><Relationship Id="rId27" Type="http://schemas.openxmlformats.org/officeDocument/2006/relationships/hyperlink" Target="https://de.wikipedia.org/wiki/Bodensee-Radweg#Bregenz_%E2%86%92_Rorschach,_30_km" TargetMode="External"/><Relationship Id="rId30" Type="http://schemas.openxmlformats.org/officeDocument/2006/relationships/hyperlink" Target="https://de.wikipedia.org/wiki/Bodensee-Radweg#Sehensw%C3%BCrdigkeiten_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penstreetmap.org/#map=11/47.6138/9.33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21DF545-026D-79CE-341B-111FEB7BE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1" y="0"/>
            <a:ext cx="11462657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C794FC-BC9D-1645-6031-A57948D4DFDC}"/>
              </a:ext>
            </a:extLst>
          </p:cNvPr>
          <p:cNvSpPr txBox="1"/>
          <p:nvPr/>
        </p:nvSpPr>
        <p:spPr>
          <a:xfrm>
            <a:off x="5650302" y="835346"/>
            <a:ext cx="6541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Thomas Römer, CC BY-SA 3.0 </a:t>
            </a:r>
            <a:r>
              <a:rPr lang="de-CH" dirty="0">
                <a:hlinkClick r:id="rId3"/>
              </a:rPr>
              <a:t>https://creativecommons.org</a:t>
            </a:r>
            <a:r>
              <a:rPr lang="de-CH" dirty="0"/>
              <a:t> </a:t>
            </a:r>
          </a:p>
          <a:p>
            <a:r>
              <a:rPr lang="de-CH" dirty="0"/>
              <a:t>cc </a:t>
            </a:r>
            <a:r>
              <a:rPr lang="de-CH" dirty="0" err="1"/>
              <a:t>by-sa</a:t>
            </a:r>
            <a:r>
              <a:rPr lang="de-CH" dirty="0"/>
              <a:t> 3.0,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76231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Karte, Atlas, Diagramm enthält.&#10;&#10;Automatisch generierte Beschreibung">
            <a:extLst>
              <a:ext uri="{FF2B5EF4-FFF2-40B4-BE49-F238E27FC236}">
                <a16:creationId xmlns:a16="http://schemas.microsoft.com/office/drawing/2014/main" id="{67BC913E-BCC9-032D-C403-032D39CDD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0" y="0"/>
            <a:ext cx="10202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BB4EEA2-9364-6120-E236-0E4C00A9F1CD}"/>
              </a:ext>
            </a:extLst>
          </p:cNvPr>
          <p:cNvSpPr txBox="1"/>
          <p:nvPr/>
        </p:nvSpPr>
        <p:spPr>
          <a:xfrm>
            <a:off x="0" y="1"/>
            <a:ext cx="1219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Der </a:t>
            </a:r>
            <a:r>
              <a:rPr lang="de-DE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Bodensee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ist ein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Binnengewässer"/>
              </a:rPr>
              <a:t>Binnengewässer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im südwestlichen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Mitteleuropa"/>
              </a:rPr>
              <a:t>Mitteleuropa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Er besteht eigentlich aus zwei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See"/>
              </a:rPr>
              <a:t>Seen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und einem sie verbindenden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Fluss"/>
              </a:rPr>
              <a:t>Flussabschnitt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des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Rhein"/>
              </a:rPr>
              <a:t>Rheins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namentlich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dem </a:t>
            </a:r>
            <a:r>
              <a:rPr lang="de-DE" sz="14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Obersee (Bodensee)"/>
              </a:rPr>
              <a:t>Obersee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(mit dem </a:t>
            </a:r>
            <a:r>
              <a:rPr lang="de-DE" sz="14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Überlinger See"/>
              </a:rPr>
              <a:t>Überlinger See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dem </a:t>
            </a:r>
            <a:r>
              <a:rPr lang="de-DE" sz="14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Seerhein"/>
              </a:rPr>
              <a:t>Seerhein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und dem </a:t>
            </a:r>
            <a:r>
              <a:rPr lang="de-DE" sz="14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Untersee (Bodensee)"/>
              </a:rPr>
              <a:t>Untersee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(mit </a:t>
            </a:r>
            <a:r>
              <a:rPr lang="de-DE" sz="1400" b="0" i="1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Rheinsee"/>
              </a:rPr>
              <a:t>Rheinsee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de-DE" sz="14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Zeller See (Bodensee)"/>
              </a:rPr>
              <a:t>Zellersee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und </a:t>
            </a:r>
            <a:r>
              <a:rPr lang="de-DE" sz="14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Gnadensee"/>
              </a:rPr>
              <a:t>Gnadensee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inklusive des </a:t>
            </a:r>
            <a:r>
              <a:rPr lang="de-DE" sz="1400" b="0" i="1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Markelfinger Winkel"/>
              </a:rPr>
              <a:t>Markelfinger</a:t>
            </a:r>
            <a:r>
              <a:rPr lang="de-DE" sz="1400" b="0" i="1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Markelfinger Winkel"/>
              </a:rPr>
              <a:t> Winkels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Das größte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Binnengewässer"/>
              </a:rPr>
              <a:t>Binnengewässer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Deutschlands liegt im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Bodenseebecken"/>
              </a:rPr>
              <a:t>Bodenseebecken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einem Teil des nördlichen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Alpenvorland"/>
              </a:rPr>
              <a:t>Alpenvorlands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der See wird vom Rhein durchflossen: Der Zufluss heißt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Alpenrhein"/>
              </a:rPr>
              <a:t>Alpenrhein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der Abfluss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Hochrhein"/>
              </a:rPr>
              <a:t>Hochrhein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 den Bodensee grenzen die drei Staaten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Deutschland"/>
              </a:rPr>
              <a:t>Deutschland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Österreich"/>
              </a:rPr>
              <a:t>Österreich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und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 tooltip="Schweiz"/>
              </a:rPr>
              <a:t>Schweiz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Eine anerkannte Grenze gibt es nur im Untersee zwischen Deutschland und der Schweiz. Im Bereich des Obersees wurde kein einvernehmlicher Grenzverlauf festgelegt.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EACDFEB-3D6C-A21C-B01B-5D2279858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48058"/>
              </p:ext>
            </p:extLst>
          </p:nvPr>
        </p:nvGraphicFramePr>
        <p:xfrm>
          <a:off x="175315" y="2096218"/>
          <a:ext cx="5802790" cy="4784151"/>
        </p:xfrm>
        <a:graphic>
          <a:graphicData uri="http://schemas.openxmlformats.org/drawingml/2006/table">
            <a:tbl>
              <a:tblPr/>
              <a:tblGrid>
                <a:gridCol w="644756">
                  <a:extLst>
                    <a:ext uri="{9D8B030D-6E8A-4147-A177-3AD203B41FA5}">
                      <a16:colId xmlns:a16="http://schemas.microsoft.com/office/drawing/2014/main" val="1568528875"/>
                    </a:ext>
                  </a:extLst>
                </a:gridCol>
                <a:gridCol w="5158034">
                  <a:extLst>
                    <a:ext uri="{9D8B030D-6E8A-4147-A177-3AD203B41FA5}">
                      <a16:colId xmlns:a16="http://schemas.microsoft.com/office/drawing/2014/main" val="3113600006"/>
                    </a:ext>
                  </a:extLst>
                </a:gridCol>
              </a:tblGrid>
              <a:tr h="648394">
                <a:tc>
                  <a:txBody>
                    <a:bodyPr/>
                    <a:lstStyle/>
                    <a:p>
                      <a:pPr fontAlgn="t"/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22" tooltip="Gewässerkennzahl (Deutschland)"/>
                        </a:rPr>
                        <a:t>GKZ</a:t>
                      </a:r>
                      <a:endParaRPr lang="de-CH" sz="1400">
                        <a:effectLst/>
                      </a:endParaRP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400">
                          <a:effectLst/>
                        </a:rPr>
                        <a:t>DE: 215 (Obersee), 217 (Untersee)</a:t>
                      </a:r>
                      <a:br>
                        <a:rPr lang="de-DE" sz="1400">
                          <a:effectLst/>
                        </a:rPr>
                      </a:br>
                      <a:r>
                        <a:rPr lang="de-DE" sz="1400">
                          <a:effectLst/>
                        </a:rPr>
                        <a:t>A: 15001</a:t>
                      </a:r>
                      <a:r>
                        <a:rPr lang="de-DE" sz="1400" b="0" i="0" u="none" strike="noStrike" baseline="3000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hlinkClick r:id="rId23"/>
                        </a:rPr>
                        <a:t>[1]</a:t>
                      </a:r>
                      <a:br>
                        <a:rPr lang="de-DE" sz="1400">
                          <a:effectLst/>
                        </a:rPr>
                      </a:br>
                      <a:r>
                        <a:rPr lang="de-DE" sz="1400">
                          <a:effectLst/>
                        </a:rPr>
                        <a:t>CH: 1 (GEWISS-Nr. des Rheins)</a:t>
                      </a:r>
                      <a:r>
                        <a:rPr lang="de-DE" sz="1400" b="0" i="0" u="none" strike="noStrike" baseline="3000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hlinkClick r:id="rId24"/>
                        </a:rPr>
                        <a:t>[2]</a:t>
                      </a:r>
                      <a:endParaRPr lang="de-DE" sz="1400">
                        <a:effectLst/>
                      </a:endParaRP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9834"/>
                  </a:ext>
                </a:extLst>
              </a:tr>
              <a:tr h="698746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Geographische Lage</a:t>
                      </a: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19" tooltip="Deutschland"/>
                        </a:rPr>
                        <a:t>Deutschland</a:t>
                      </a:r>
                      <a:r>
                        <a:rPr lang="de-DE" sz="1400">
                          <a:effectLst/>
                        </a:rPr>
                        <a:t> (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25" tooltip="Baden-Württemberg"/>
                        </a:rPr>
                        <a:t>Baden-Württemberg</a:t>
                      </a:r>
                      <a:r>
                        <a:rPr lang="de-DE" sz="1400">
                          <a:effectLst/>
                        </a:rPr>
                        <a:t>, 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26" tooltip="Bayern"/>
                        </a:rPr>
                        <a:t>Bayern</a:t>
                      </a:r>
                      <a:r>
                        <a:rPr lang="de-DE" sz="1400">
                          <a:effectLst/>
                        </a:rPr>
                        <a:t>)</a:t>
                      </a:r>
                      <a:br>
                        <a:rPr lang="de-DE" sz="1400">
                          <a:effectLst/>
                        </a:rPr>
                      </a:b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20" tooltip="Österreich"/>
                        </a:rPr>
                        <a:t>Österreich</a:t>
                      </a:r>
                      <a:r>
                        <a:rPr lang="de-DE" sz="1400">
                          <a:effectLst/>
                        </a:rPr>
                        <a:t> (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27" tooltip="Vorarlberg"/>
                        </a:rPr>
                        <a:t>Vorarlberg</a:t>
                      </a:r>
                      <a:r>
                        <a:rPr lang="de-DE" sz="1400">
                          <a:effectLst/>
                        </a:rPr>
                        <a:t>)</a:t>
                      </a:r>
                      <a:br>
                        <a:rPr lang="de-DE" sz="1400">
                          <a:effectLst/>
                        </a:rPr>
                      </a:b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21" tooltip="Schweiz"/>
                        </a:rPr>
                        <a:t>Schweiz</a:t>
                      </a:r>
                      <a:r>
                        <a:rPr lang="de-DE" sz="1400">
                          <a:effectLst/>
                        </a:rPr>
                        <a:t> (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28" tooltip="Kanton St. Gallen"/>
                        </a:rPr>
                        <a:t>St. Gallen</a:t>
                      </a:r>
                      <a:r>
                        <a:rPr lang="de-DE" sz="1400">
                          <a:effectLst/>
                        </a:rPr>
                        <a:t>, 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29" tooltip="Kanton Thurgau"/>
                        </a:rPr>
                        <a:t>Thurgau</a:t>
                      </a:r>
                      <a:r>
                        <a:rPr lang="de-DE" sz="1400">
                          <a:effectLst/>
                        </a:rPr>
                        <a:t>, 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30" tooltip="Kanton Schaffhausen"/>
                        </a:rPr>
                        <a:t>Schaffhausen</a:t>
                      </a:r>
                      <a:r>
                        <a:rPr lang="de-DE" sz="1400">
                          <a:effectLst/>
                        </a:rPr>
                        <a:t>)</a:t>
                      </a: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90949"/>
                  </a:ext>
                </a:extLst>
              </a:tr>
              <a:tr h="1239712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Zuflüsse</a:t>
                      </a: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400" b="1">
                          <a:effectLst/>
                        </a:rPr>
                        <a:t>Obersee:</a:t>
                      </a:r>
                      <a:r>
                        <a:rPr lang="de-CH" sz="1400">
                          <a:effectLst/>
                        </a:rPr>
                        <a:t>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17" tooltip="Alpenrhein"/>
                        </a:rPr>
                        <a:t>Alpenrhein</a:t>
                      </a:r>
                      <a:r>
                        <a:rPr lang="de-CH" sz="1400">
                          <a:effectLst/>
                        </a:rPr>
                        <a:t> (Hauptzufluss),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31" tooltip="Alter Rhein (Fußacher Durchstich)"/>
                        </a:rPr>
                        <a:t>Alter Rhein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32" tooltip="Goldach (Fluss)"/>
                        </a:rPr>
                        <a:t>Goldach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33" tooltip="Steinach (Bodensee)"/>
                        </a:rPr>
                        <a:t>Steinach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34" tooltip="Stockacher Aach"/>
                        </a:rPr>
                        <a:t>Stockacher Aach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35" tooltip="Linzer Aach"/>
                        </a:rPr>
                        <a:t>Seefelder Aach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36" tooltip="Rotach (Bodensee)"/>
                        </a:rPr>
                        <a:t>Rotach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37" tooltip="Schussen"/>
                        </a:rPr>
                        <a:t>Schussen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38" tooltip="Argen"/>
                        </a:rPr>
                        <a:t>Argen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39" tooltip="Leiblach"/>
                        </a:rPr>
                        <a:t>Leiblach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40" tooltip="Bregenzer Ach"/>
                        </a:rPr>
                        <a:t>Bregenzer Ach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41" tooltip="Dornbirner Ach"/>
                        </a:rPr>
                        <a:t>Dornbirner Ach</a:t>
                      </a:r>
                      <a:br>
                        <a:rPr lang="de-CH" sz="1400">
                          <a:effectLst/>
                        </a:rPr>
                      </a:br>
                      <a:r>
                        <a:rPr lang="de-CH" sz="1400" b="1">
                          <a:effectLst/>
                        </a:rPr>
                        <a:t>Untersee:</a:t>
                      </a:r>
                      <a:r>
                        <a:rPr lang="de-CH" sz="1400">
                          <a:effectLst/>
                        </a:rPr>
                        <a:t>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9" tooltip="Seerhein"/>
                        </a:rPr>
                        <a:t>Seerhein</a:t>
                      </a:r>
                      <a:r>
                        <a:rPr lang="de-CH" sz="1400">
                          <a:effectLst/>
                        </a:rPr>
                        <a:t>,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42" tooltip="Radolfzeller Aach"/>
                        </a:rPr>
                        <a:t>Radolfzeller Aach</a:t>
                      </a:r>
                      <a:endParaRPr lang="de-CH" sz="1400">
                        <a:effectLst/>
                      </a:endParaRP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08142"/>
                  </a:ext>
                </a:extLst>
              </a:tr>
              <a:tr h="439333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Abfluss</a:t>
                      </a: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400" b="1">
                          <a:effectLst/>
                        </a:rPr>
                        <a:t>Obersee:</a:t>
                      </a:r>
                      <a:r>
                        <a:rPr lang="de-CH" sz="1400">
                          <a:effectLst/>
                        </a:rPr>
                        <a:t>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9" tooltip="Seerhein"/>
                        </a:rPr>
                        <a:t>Seerhein</a:t>
                      </a:r>
                      <a:br>
                        <a:rPr lang="de-CH" sz="1400">
                          <a:effectLst/>
                        </a:rPr>
                      </a:br>
                      <a:r>
                        <a:rPr lang="de-CH" sz="1400" b="1">
                          <a:effectLst/>
                        </a:rPr>
                        <a:t>Untersee:</a:t>
                      </a:r>
                      <a:r>
                        <a:rPr lang="de-CH" sz="1400">
                          <a:effectLst/>
                        </a:rPr>
                        <a:t>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18" tooltip="Hochrhein"/>
                        </a:rPr>
                        <a:t>Hochrhein</a:t>
                      </a:r>
                      <a:endParaRPr lang="de-CH" sz="1400">
                        <a:effectLst/>
                      </a:endParaRP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06453"/>
                  </a:ext>
                </a:extLst>
              </a:tr>
              <a:tr h="495885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Inseln</a:t>
                      </a: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43" tooltip="Lindau (Insel)"/>
                        </a:rPr>
                        <a:t>Lindau</a:t>
                      </a:r>
                      <a:r>
                        <a:rPr lang="de-DE" sz="1400">
                          <a:effectLst/>
                        </a:rPr>
                        <a:t>, 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44" tooltip="Mainau"/>
                        </a:rPr>
                        <a:t>Mainau</a:t>
                      </a:r>
                      <a:r>
                        <a:rPr lang="de-DE" sz="1400">
                          <a:effectLst/>
                        </a:rPr>
                        <a:t>, 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45" tooltip="Reichenau (Insel)"/>
                        </a:rPr>
                        <a:t>Reichenau</a:t>
                      </a:r>
                      <a:r>
                        <a:rPr lang="de-DE" sz="1400">
                          <a:effectLst/>
                        </a:rPr>
                        <a:t>, 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46" tooltip="Dominikanerinsel"/>
                        </a:rPr>
                        <a:t>Dominikanerinsel</a:t>
                      </a:r>
                      <a:r>
                        <a:rPr lang="de-DE" sz="1400">
                          <a:effectLst/>
                        </a:rPr>
                        <a:t>, 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47" tooltip="Werd (Bodensee)"/>
                        </a:rPr>
                        <a:t>Werd</a:t>
                      </a:r>
                      <a:r>
                        <a:rPr lang="de-DE" sz="1400">
                          <a:effectLst/>
                        </a:rPr>
                        <a:t>, sechs unbewohnte Inseln</a:t>
                      </a: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8099"/>
                  </a:ext>
                </a:extLst>
              </a:tr>
              <a:tr h="1239712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Orte am Ufer</a:t>
                      </a: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400" b="1" dirty="0">
                          <a:effectLst/>
                        </a:rPr>
                        <a:t>Obersee:</a:t>
                      </a:r>
                      <a:r>
                        <a:rPr lang="de-CH" sz="1400" dirty="0">
                          <a:effectLst/>
                        </a:rPr>
                        <a:t>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48" tooltip="Bregenz"/>
                        </a:rPr>
                        <a:t>Bregenz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49" tooltip="Hard"/>
                        </a:rPr>
                        <a:t>Hard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50" tooltip="Höchst (Vorarlberg)"/>
                        </a:rPr>
                        <a:t>Höchst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51" tooltip="Rorschach"/>
                        </a:rPr>
                        <a:t>Rorschach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52" tooltip="Arbon"/>
                        </a:rPr>
                        <a:t>Arbon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53" tooltip="Romanshorn"/>
                        </a:rPr>
                        <a:t>Romanshorn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54" tooltip="Kreuzlingen"/>
                        </a:rPr>
                        <a:t>Kreuzlingen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55" tooltip="Konstanz"/>
                        </a:rPr>
                        <a:t>Konstanz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56" tooltip="Überlingen"/>
                        </a:rPr>
                        <a:t>Überlingen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57" tooltip="Meersburg"/>
                        </a:rPr>
                        <a:t>Meersburg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58" tooltip="Friedrichshafen"/>
                        </a:rPr>
                        <a:t>Friedrichshafen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59" tooltip="Lindau (Bodensee)"/>
                        </a:rPr>
                        <a:t>Lindau</a:t>
                      </a:r>
                      <a:r>
                        <a:rPr lang="de-CH" sz="1400" dirty="0">
                          <a:effectLst/>
                        </a:rPr>
                        <a:t>.</a:t>
                      </a:r>
                      <a:br>
                        <a:rPr lang="de-CH" sz="1400" dirty="0">
                          <a:effectLst/>
                        </a:rPr>
                      </a:br>
                      <a:r>
                        <a:rPr lang="de-CH" sz="1400" b="1" dirty="0">
                          <a:effectLst/>
                        </a:rPr>
                        <a:t>Untersee:</a:t>
                      </a:r>
                      <a:r>
                        <a:rPr lang="de-CH" sz="1400" dirty="0">
                          <a:effectLst/>
                        </a:rPr>
                        <a:t>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60" tooltip="Steckborn"/>
                        </a:rPr>
                        <a:t>Steckborn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61" tooltip="Stein am Rhein"/>
                        </a:rPr>
                        <a:t>Stein am Rhein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62" tooltip="Radolfzell am Bodensee"/>
                        </a:rPr>
                        <a:t>Radolfzell am Bodensee</a:t>
                      </a:r>
                      <a:r>
                        <a:rPr lang="de-CH" sz="1400" dirty="0">
                          <a:effectLst/>
                        </a:rPr>
                        <a:t>, </a:t>
                      </a:r>
                      <a:r>
                        <a:rPr lang="de-CH" sz="1400" u="none" strike="noStrike" dirty="0">
                          <a:solidFill>
                            <a:srgbClr val="0645AD"/>
                          </a:solidFill>
                          <a:effectLst/>
                          <a:hlinkClick r:id="rId63" tooltip="Allensbach"/>
                        </a:rPr>
                        <a:t>Allensbach</a:t>
                      </a:r>
                      <a:endParaRPr lang="de-CH" sz="1400" dirty="0">
                        <a:effectLst/>
                      </a:endParaRPr>
                    </a:p>
                  </a:txBody>
                  <a:tcPr marL="21648" marR="21648" marT="10824" marB="10824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39027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795F54C-8DCF-D606-3949-43DCFA1D6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54218"/>
              </p:ext>
            </p:extLst>
          </p:nvPr>
        </p:nvGraphicFramePr>
        <p:xfrm>
          <a:off x="6020722" y="2096218"/>
          <a:ext cx="6171278" cy="4474531"/>
        </p:xfrm>
        <a:graphic>
          <a:graphicData uri="http://schemas.openxmlformats.org/drawingml/2006/table">
            <a:tbl>
              <a:tblPr/>
              <a:tblGrid>
                <a:gridCol w="1812063">
                  <a:extLst>
                    <a:ext uri="{9D8B030D-6E8A-4147-A177-3AD203B41FA5}">
                      <a16:colId xmlns:a16="http://schemas.microsoft.com/office/drawing/2014/main" val="2804908942"/>
                    </a:ext>
                  </a:extLst>
                </a:gridCol>
                <a:gridCol w="4359215">
                  <a:extLst>
                    <a:ext uri="{9D8B030D-6E8A-4147-A177-3AD203B41FA5}">
                      <a16:colId xmlns:a16="http://schemas.microsoft.com/office/drawing/2014/main" val="799665596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fontAlgn="t"/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64" tooltip="Höhe über dem Meeresspiegel"/>
                        </a:rPr>
                        <a:t>Höhe über Meeresspiegel</a:t>
                      </a:r>
                      <a:endParaRPr lang="de-CH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395,23 </a:t>
                      </a:r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64" tooltip="Höhe über dem Meeresspiegel"/>
                        </a:rPr>
                        <a:t>m</a:t>
                      </a:r>
                      <a:endParaRPr lang="de-CH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50358"/>
                  </a:ext>
                </a:extLst>
              </a:tr>
              <a:tr h="693860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Fläche</a:t>
                      </a: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400" b="1">
                          <a:effectLst/>
                        </a:rPr>
                        <a:t>Obersee:</a:t>
                      </a:r>
                      <a:r>
                        <a:rPr lang="de-DE" sz="1400">
                          <a:effectLst/>
                        </a:rPr>
                        <a:t> 473 km², </a:t>
                      </a:r>
                      <a:r>
                        <a:rPr lang="de-DE" sz="1400" b="1">
                          <a:effectLst/>
                        </a:rPr>
                        <a:t>Untersee:</a:t>
                      </a:r>
                      <a:r>
                        <a:rPr lang="de-DE" sz="1400">
                          <a:effectLst/>
                        </a:rPr>
                        <a:t> 63 km², zusammen 536 km² (ohne Seerhein)</a:t>
                      </a:r>
                      <a:r>
                        <a:rPr lang="de-DE" sz="1400" b="0" i="0" u="none" strike="noStrike" baseline="3000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hlinkClick r:id="rId65"/>
                        </a:rPr>
                        <a:t>[3]</a:t>
                      </a:r>
                      <a:endParaRPr lang="de-DE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13607"/>
                  </a:ext>
                </a:extLst>
              </a:tr>
              <a:tr h="315391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Länge</a:t>
                      </a: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400">
                          <a:effectLst/>
                        </a:rPr>
                        <a:t>63 km (Bregenz – </a:t>
                      </a:r>
                      <a:r>
                        <a:rPr lang="de-DE" sz="1400" u="none" strike="noStrike">
                          <a:solidFill>
                            <a:srgbClr val="0645AD"/>
                          </a:solidFill>
                          <a:effectLst/>
                          <a:hlinkClick r:id="rId66" tooltip="Bodman-Ludwigshafen"/>
                        </a:rPr>
                        <a:t>Bodman</a:t>
                      </a:r>
                      <a:r>
                        <a:rPr lang="de-DE" sz="1400">
                          <a:effectLst/>
                        </a:rPr>
                        <a:t>)</a:t>
                      </a:r>
                      <a:r>
                        <a:rPr lang="de-DE" sz="1400" b="0" i="0" u="none" strike="noStrike" baseline="3000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hlinkClick r:id="rId65"/>
                        </a:rPr>
                        <a:t>[3]</a:t>
                      </a:r>
                      <a:endParaRPr lang="de-DE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61015"/>
                  </a:ext>
                </a:extLst>
              </a:tr>
              <a:tr h="504625">
                <a:tc>
                  <a:txBody>
                    <a:bodyPr/>
                    <a:lstStyle/>
                    <a:p>
                      <a:pPr fontAlgn="t"/>
                      <a:r>
                        <a:rPr lang="de-CH" sz="1400" dirty="0">
                          <a:effectLst/>
                        </a:rPr>
                        <a:t>Breite</a:t>
                      </a: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400">
                          <a:effectLst/>
                        </a:rPr>
                        <a:t>14 km (Friedrichshafen – Romanshorn)</a:t>
                      </a:r>
                      <a:r>
                        <a:rPr lang="de-DE" sz="1400" b="0" i="0" u="none" strike="noStrike" baseline="3000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hlinkClick r:id="rId65"/>
                        </a:rPr>
                        <a:t>[3]</a:t>
                      </a:r>
                      <a:endParaRPr lang="de-DE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6588"/>
                  </a:ext>
                </a:extLst>
              </a:tr>
              <a:tr h="129739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Volumen</a:t>
                      </a: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48 km³ </a:t>
                      </a:r>
                      <a:r>
                        <a:rPr lang="de-CH" sz="1400" b="0" i="0" u="none" strike="noStrike" baseline="3000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hlinkClick r:id="rId65"/>
                        </a:rPr>
                        <a:t>[3]</a:t>
                      </a:r>
                      <a:endParaRPr lang="de-CH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263326"/>
                  </a:ext>
                </a:extLst>
              </a:tr>
              <a:tr h="129739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Umfang</a:t>
                      </a: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273 km</a:t>
                      </a:r>
                      <a:r>
                        <a:rPr lang="de-CH" sz="1400" b="0" i="0" u="none" strike="noStrike" baseline="3000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hlinkClick r:id="rId65"/>
                        </a:rPr>
                        <a:t>[3]</a:t>
                      </a:r>
                      <a:endParaRPr lang="de-CH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856610"/>
                  </a:ext>
                </a:extLst>
              </a:tr>
              <a:tr h="220774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Maximale Tiefe</a:t>
                      </a: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251,14 m</a:t>
                      </a:r>
                      <a:r>
                        <a:rPr lang="de-CH" sz="1400" b="0" i="0" u="none" strike="noStrike" baseline="3000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hlinkClick r:id="rId67"/>
                        </a:rPr>
                        <a:t>[4]</a:t>
                      </a:r>
                      <a:endParaRPr lang="de-CH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513856"/>
                  </a:ext>
                </a:extLst>
              </a:tr>
              <a:tr h="220774">
                <a:tc>
                  <a:txBody>
                    <a:bodyPr/>
                    <a:lstStyle/>
                    <a:p>
                      <a:pPr fontAlgn="t"/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68" tooltip="Mittlere Tiefe"/>
                        </a:rPr>
                        <a:t>Mittlere Tiefe</a:t>
                      </a:r>
                      <a:endParaRPr lang="de-CH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90 m</a:t>
                      </a:r>
                      <a:r>
                        <a:rPr lang="de-CH" sz="1400" b="0" i="0" u="none" strike="noStrike" baseline="3000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hlinkClick r:id="rId65"/>
                        </a:rPr>
                        <a:t>[3]</a:t>
                      </a:r>
                      <a:endParaRPr lang="de-CH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341918"/>
                  </a:ext>
                </a:extLst>
              </a:tr>
              <a:tr h="220774">
                <a:tc>
                  <a:txBody>
                    <a:bodyPr/>
                    <a:lstStyle/>
                    <a:p>
                      <a:pPr fontAlgn="t"/>
                      <a:r>
                        <a:rPr lang="de-CH" sz="1400" u="none" strike="noStrike">
                          <a:solidFill>
                            <a:srgbClr val="0645AD"/>
                          </a:solidFill>
                          <a:effectLst/>
                          <a:hlinkClick r:id="rId69" tooltip="Einzugsgebiet"/>
                        </a:rPr>
                        <a:t>Einzugsgebiet</a:t>
                      </a:r>
                      <a:endParaRPr lang="de-CH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11.487 km²</a:t>
                      </a:r>
                      <a:r>
                        <a:rPr lang="de-CH" sz="1400" b="0" i="0" u="none" strike="noStrike" baseline="30000">
                          <a:solidFill>
                            <a:srgbClr val="0645AD"/>
                          </a:solidFill>
                          <a:effectLst/>
                          <a:latin typeface="Arial" panose="020B0604020202020204" pitchFamily="34" charset="0"/>
                          <a:hlinkClick r:id="rId70"/>
                        </a:rPr>
                        <a:t>[5]</a:t>
                      </a:r>
                      <a:endParaRPr lang="de-CH" sz="1400">
                        <a:effectLst/>
                      </a:endParaRP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42602"/>
                  </a:ext>
                </a:extLst>
              </a:tr>
              <a:tr h="1261563">
                <a:tc>
                  <a:txBody>
                    <a:bodyPr/>
                    <a:lstStyle/>
                    <a:p>
                      <a:pPr fontAlgn="t"/>
                      <a:r>
                        <a:rPr lang="de-CH" sz="1400">
                          <a:effectLst/>
                        </a:rPr>
                        <a:t>Besonderheiten</a:t>
                      </a: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400" dirty="0">
                          <a:effectLst/>
                        </a:rPr>
                        <a:t>im Obersee keine anerkannte Grenzziehung zwischen den Anrainerstaaten; größter, tiefster und wasserreichster See Deutschlands</a:t>
                      </a:r>
                    </a:p>
                  </a:txBody>
                  <a:tcPr marL="34263" marR="34263" marT="17131" marB="17131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71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98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A598A0D-B727-990A-A002-E5BB9A5FF012}"/>
              </a:ext>
            </a:extLst>
          </p:cNvPr>
          <p:cNvSpPr txBox="1"/>
          <p:nvPr/>
        </p:nvSpPr>
        <p:spPr>
          <a:xfrm>
            <a:off x="0" y="-60384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Rund um den Bodensee verläuft der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Bodensee-Radweg"/>
              </a:rPr>
              <a:t>Bodensee-Radweg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Zum See führen sternförmig verschiedene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Fernradweg"/>
              </a:rPr>
              <a:t>Fernradwege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etwa der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Hohenzollern-Radweg"/>
              </a:rPr>
              <a:t>Hohenzollern-Radweg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der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Heidelberg-Schwarzwald-Bodensee-Radweg"/>
              </a:rPr>
              <a:t>Heidelberg-Schwarzwald-Bodensee-Radweg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und der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Schwäbische-Alb-Radweg"/>
              </a:rPr>
              <a:t>Schwäbische-Alb-Radweg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von Norden, die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Seen-Route"/>
              </a:rPr>
              <a:t>Seen-Route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und die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Mittelland-Route (Schweiz)"/>
              </a:rPr>
              <a:t>Mittelland-Route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kommen von Süden durch die Schweiz. Der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Bodensee-Königssee-Radweg"/>
              </a:rPr>
              <a:t>Bodensee-Königssee-Radweg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führt von Osten her durch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Südbayern"/>
              </a:rPr>
              <a:t>Südbayern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der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Rheinradweg"/>
              </a:rPr>
              <a:t>Rheinradweg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führt als Flussradroute sowohl von Süden her entlang des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Alpenrhein"/>
              </a:rPr>
              <a:t>Alpenrheins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zum See; dann weiter nach Westen zur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Nordsee"/>
              </a:rPr>
              <a:t>Nordsee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der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Radwanderweg Donau-Bodensee"/>
              </a:rPr>
              <a:t>Radwanderweg Donau-Bodensee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läuft fast parallel zur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Oberschwäbische Barockstraße"/>
              </a:rPr>
              <a:t>Oberschwäbischen Barockstraße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durch 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Oberschwaben"/>
              </a:rPr>
              <a:t>Oberschwaben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 Mehr auf </a:t>
            </a:r>
            <a:r>
              <a:rPr lang="de-DE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/>
              </a:rPr>
              <a:t>https://de.wikipedia.org/wiki/Bodensee-Radweg</a:t>
            </a:r>
            <a:r>
              <a:rPr lang="de-DE" sz="1400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endParaRPr lang="de-DE" sz="1400" b="0" i="0" u="none" strike="noStrike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de-DE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62E9014-634A-A7EE-5361-4DD3B3D89259}"/>
              </a:ext>
            </a:extLst>
          </p:cNvPr>
          <p:cNvSpPr txBox="1"/>
          <p:nvPr/>
        </p:nvSpPr>
        <p:spPr>
          <a:xfrm>
            <a:off x="171896" y="1001768"/>
            <a:ext cx="610318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de-CH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7"/>
              </a:rPr>
              <a:t>1.1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/>
              </a:rPr>
              <a:t>Konstanz → Steckborn → Stein am Rhein, 29 km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8"/>
              </a:rPr>
              <a:t>1.1.1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/>
              </a:rPr>
              <a:t>Sehenswürdigkeiten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19"/>
              </a:rPr>
              <a:t>1.2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/>
              </a:rPr>
              <a:t>Stein am Rhein → Radolfzell → Konstanz, 43 km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0"/>
              </a:rPr>
              <a:t>1.2.1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/>
              </a:rPr>
              <a:t>Sehenswürdigkeiten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1"/>
              </a:rPr>
              <a:t>1.3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/>
              </a:rPr>
              <a:t>Konstanz → Überlingen, 40 km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2"/>
              </a:rPr>
              <a:t>1.3.1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2"/>
              </a:rPr>
              <a:t>Sehenswürdigkeiten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3"/>
              </a:rPr>
              <a:t>1.4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/>
              </a:rPr>
              <a:t>Überlingen → Friedrichshafen, 31 km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4"/>
              </a:rPr>
              <a:t>1.4.1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4"/>
              </a:rPr>
              <a:t>Sehenswürdigkeiten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5"/>
              </a:rPr>
              <a:t>1.5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5"/>
              </a:rPr>
              <a:t>Friedrichshafen → Bregenz, 33 km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6"/>
              </a:rPr>
              <a:t>1.5.1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6"/>
              </a:rPr>
              <a:t>Sehenswürdigkeiten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7"/>
              </a:rPr>
              <a:t>1.6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/>
              </a:rPr>
              <a:t>Bregenz → Rorschach, 30 km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8"/>
              </a:rPr>
              <a:t>1.6.1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8"/>
              </a:rPr>
              <a:t>Sehenswürdigkeiten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CH" sz="1200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9"/>
              </a:rPr>
              <a:t>1.7</a:t>
            </a:r>
            <a:r>
              <a:rPr lang="de-CH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9"/>
              </a:rPr>
              <a:t>Rorschach → Konstanz, 40 km</a:t>
            </a:r>
            <a:endParaRPr lang="de-CH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br>
              <a:rPr lang="de-CH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0"/>
              </a:rPr>
            </a:b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22E4813-0F06-AD56-410C-98D74DC3138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41668" y="1939933"/>
            <a:ext cx="9768809" cy="354998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86242DB-2244-91FE-435F-8EFB47774D55}"/>
              </a:ext>
            </a:extLst>
          </p:cNvPr>
          <p:cNvSpPr txBox="1"/>
          <p:nvPr/>
        </p:nvSpPr>
        <p:spPr>
          <a:xfrm>
            <a:off x="7552071" y="5572576"/>
            <a:ext cx="61031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dirty="0">
                <a:hlinkClick r:id="rId32"/>
              </a:rPr>
              <a:t>https://www.google.com</a:t>
            </a:r>
            <a:r>
              <a:rPr lang="de-CH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66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399F49F-DC92-0877-9457-E9AA24474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17" y="0"/>
            <a:ext cx="11123566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9E05F8-9D2A-9030-4E85-9B295814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17" y="0"/>
            <a:ext cx="11123566" cy="685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A0D28A4-8756-72CC-7151-B0B77655AE4C}"/>
              </a:ext>
            </a:extLst>
          </p:cNvPr>
          <p:cNvSpPr txBox="1"/>
          <p:nvPr/>
        </p:nvSpPr>
        <p:spPr>
          <a:xfrm>
            <a:off x="1981940" y="126683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4"/>
              </a:rPr>
              <a:t>Cc https://www.openstreetmap.org/#map=11/47.6138/9.3363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81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Breitbild</PresentationFormat>
  <Paragraphs>57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1</cp:revision>
  <dcterms:created xsi:type="dcterms:W3CDTF">2023-07-18T07:26:21Z</dcterms:created>
  <dcterms:modified xsi:type="dcterms:W3CDTF">2023-07-18T08:00:42Z</dcterms:modified>
</cp:coreProperties>
</file>